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67" r:id="rId4"/>
    <p:sldId id="268" r:id="rId5"/>
    <p:sldId id="259" r:id="rId6"/>
    <p:sldId id="276" r:id="rId7"/>
    <p:sldId id="263" r:id="rId8"/>
    <p:sldId id="269" r:id="rId9"/>
    <p:sldId id="277" r:id="rId10"/>
  </p:sldIdLst>
  <p:sldSz cx="9144000" cy="6858000" type="screen4x3"/>
  <p:notesSz cx="6742113" cy="987266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93" autoAdjust="0"/>
  </p:normalViewPr>
  <p:slideViewPr>
    <p:cSldViewPr>
      <p:cViewPr>
        <p:scale>
          <a:sx n="100" d="100"/>
          <a:sy n="100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42" y="-114"/>
      </p:cViewPr>
      <p:guideLst>
        <p:guide orient="horz" pos="3109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ABEB59-F64F-480A-B4A6-3D898CC0C60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75761E8-14E3-4711-A700-71E264A13571}">
      <dgm:prSet phldrT="[Text]"/>
      <dgm:spPr/>
      <dgm:t>
        <a:bodyPr/>
        <a:lstStyle/>
        <a:p>
          <a:r>
            <a:rPr lang="en-GB" dirty="0" smtClean="0"/>
            <a:t>Private Corporations</a:t>
          </a:r>
        </a:p>
        <a:p>
          <a:r>
            <a:rPr lang="en-GB" dirty="0" smtClean="0"/>
            <a:t>PROFIT</a:t>
          </a:r>
          <a:endParaRPr lang="en-GB" dirty="0"/>
        </a:p>
      </dgm:t>
    </dgm:pt>
    <dgm:pt modelId="{32F84448-E8AE-4466-94D1-ABCF405FCFCA}" type="parTrans" cxnId="{09281F71-2D7F-43CD-87FE-B094F1AB1220}">
      <dgm:prSet/>
      <dgm:spPr/>
      <dgm:t>
        <a:bodyPr/>
        <a:lstStyle/>
        <a:p>
          <a:endParaRPr lang="en-GB"/>
        </a:p>
      </dgm:t>
    </dgm:pt>
    <dgm:pt modelId="{E145E093-BD60-4CD4-AC25-181810050214}" type="sibTrans" cxnId="{09281F71-2D7F-43CD-87FE-B094F1AB1220}">
      <dgm:prSet/>
      <dgm:spPr/>
      <dgm:t>
        <a:bodyPr/>
        <a:lstStyle/>
        <a:p>
          <a:endParaRPr lang="en-GB"/>
        </a:p>
      </dgm:t>
    </dgm:pt>
    <dgm:pt modelId="{597F5EFF-F2BC-4F6F-AE9F-394447D51F6D}">
      <dgm:prSet phldrT="[Text]"/>
      <dgm:spPr/>
      <dgm:t>
        <a:bodyPr/>
        <a:lstStyle/>
        <a:p>
          <a:r>
            <a:rPr lang="en-GB" dirty="0" smtClean="0"/>
            <a:t>National and local government</a:t>
          </a:r>
        </a:p>
        <a:p>
          <a:r>
            <a:rPr lang="en-GB" dirty="0" smtClean="0"/>
            <a:t>PUBLIC OPINION</a:t>
          </a:r>
          <a:endParaRPr lang="en-GB" dirty="0"/>
        </a:p>
      </dgm:t>
    </dgm:pt>
    <dgm:pt modelId="{EB99ADF5-7AAE-4165-99C4-4D95FBF3EC1C}" type="parTrans" cxnId="{D8A3082C-D0BD-40CC-9A7F-49928F2C3E8E}">
      <dgm:prSet/>
      <dgm:spPr/>
      <dgm:t>
        <a:bodyPr/>
        <a:lstStyle/>
        <a:p>
          <a:endParaRPr lang="en-GB"/>
        </a:p>
      </dgm:t>
    </dgm:pt>
    <dgm:pt modelId="{6DC2A3E6-5ACC-4841-BE8F-FC724C33F2C8}" type="sibTrans" cxnId="{D8A3082C-D0BD-40CC-9A7F-49928F2C3E8E}">
      <dgm:prSet/>
      <dgm:spPr/>
      <dgm:t>
        <a:bodyPr/>
        <a:lstStyle/>
        <a:p>
          <a:endParaRPr lang="en-GB"/>
        </a:p>
      </dgm:t>
    </dgm:pt>
    <dgm:pt modelId="{740FB37E-83DF-4B37-B46B-3F2C46DF5083}">
      <dgm:prSet phldrT="[Text]"/>
      <dgm:spPr/>
      <dgm:t>
        <a:bodyPr/>
        <a:lstStyle/>
        <a:p>
          <a:r>
            <a:rPr lang="en-GB" dirty="0" smtClean="0"/>
            <a:t>Voluntary and Community Sector</a:t>
          </a:r>
        </a:p>
        <a:p>
          <a:r>
            <a:rPr lang="en-GB" dirty="0" smtClean="0"/>
            <a:t>CLIENT</a:t>
          </a:r>
          <a:endParaRPr lang="en-GB" dirty="0"/>
        </a:p>
      </dgm:t>
    </dgm:pt>
    <dgm:pt modelId="{AAED2D12-0E01-4F49-A2C7-64E95E855D16}" type="parTrans" cxnId="{825B498F-1721-45BD-9964-72F057BA6572}">
      <dgm:prSet/>
      <dgm:spPr/>
      <dgm:t>
        <a:bodyPr/>
        <a:lstStyle/>
        <a:p>
          <a:endParaRPr lang="en-GB"/>
        </a:p>
      </dgm:t>
    </dgm:pt>
    <dgm:pt modelId="{0DABB6FD-DBA1-4A3A-9169-96DE2C2E5B49}" type="sibTrans" cxnId="{825B498F-1721-45BD-9964-72F057BA6572}">
      <dgm:prSet/>
      <dgm:spPr/>
      <dgm:t>
        <a:bodyPr/>
        <a:lstStyle/>
        <a:p>
          <a:endParaRPr lang="en-GB"/>
        </a:p>
      </dgm:t>
    </dgm:pt>
    <dgm:pt modelId="{D45C20D2-2F56-4B37-A82C-47C79D942FB7}" type="pres">
      <dgm:prSet presAssocID="{F1ABEB59-F64F-480A-B4A6-3D898CC0C600}" presName="CompostProcess" presStyleCnt="0">
        <dgm:presLayoutVars>
          <dgm:dir/>
          <dgm:resizeHandles val="exact"/>
        </dgm:presLayoutVars>
      </dgm:prSet>
      <dgm:spPr/>
    </dgm:pt>
    <dgm:pt modelId="{8C1E4639-2470-4010-8C6A-54D1D3DB6C9A}" type="pres">
      <dgm:prSet presAssocID="{F1ABEB59-F64F-480A-B4A6-3D898CC0C600}" presName="arrow" presStyleLbl="bgShp" presStyleIdx="0" presStyleCnt="1" custLinFactNeighborX="22549" custLinFactNeighborY="3125"/>
      <dgm:spPr/>
      <dgm:t>
        <a:bodyPr/>
        <a:lstStyle/>
        <a:p>
          <a:endParaRPr lang="en-GB"/>
        </a:p>
      </dgm:t>
    </dgm:pt>
    <dgm:pt modelId="{DE9F09EA-70D2-4AF4-B909-E55F482E839B}" type="pres">
      <dgm:prSet presAssocID="{F1ABEB59-F64F-480A-B4A6-3D898CC0C600}" presName="linearProcess" presStyleCnt="0"/>
      <dgm:spPr/>
    </dgm:pt>
    <dgm:pt modelId="{E4F5330D-C4E4-411F-9183-04CE12A1C602}" type="pres">
      <dgm:prSet presAssocID="{C75761E8-14E3-4711-A700-71E264A13571}" presName="textNode" presStyleLbl="node1" presStyleIdx="0" presStyleCnt="3" custLinFactX="-1859" custLinFactNeighborX="-100000" custLinFactNeighborY="5961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EDD295-05CC-4021-A763-EF127A0B2FC3}" type="pres">
      <dgm:prSet presAssocID="{E145E093-BD60-4CD4-AC25-181810050214}" presName="sibTrans" presStyleCnt="0"/>
      <dgm:spPr/>
    </dgm:pt>
    <dgm:pt modelId="{499D4041-6E61-42DD-BA00-B6E47D8F246F}" type="pres">
      <dgm:prSet presAssocID="{597F5EFF-F2BC-4F6F-AE9F-394447D51F6D}" presName="textNode" presStyleLbl="node1" presStyleIdx="1" presStyleCnt="3" custLinFactX="-101859" custLinFactNeighborX="-200000" custLinFactNeighborY="-6346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69CD16-E502-4CA2-B122-73F962D5183E}" type="pres">
      <dgm:prSet presAssocID="{6DC2A3E6-5ACC-4841-BE8F-FC724C33F2C8}" presName="sibTrans" presStyleCnt="0"/>
      <dgm:spPr/>
    </dgm:pt>
    <dgm:pt modelId="{F28D7337-6A20-4657-A12F-1BFC503A1657}" type="pres">
      <dgm:prSet presAssocID="{740FB37E-83DF-4B37-B46B-3F2C46DF5083}" presName="textNode" presStyleLbl="node1" presStyleIdx="2" presStyleCnt="3" custLinFactX="-17480" custLinFactNeighborX="-100000" custLinFactNeighborY="-192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9281F71-2D7F-43CD-87FE-B094F1AB1220}" srcId="{F1ABEB59-F64F-480A-B4A6-3D898CC0C600}" destId="{C75761E8-14E3-4711-A700-71E264A13571}" srcOrd="0" destOrd="0" parTransId="{32F84448-E8AE-4466-94D1-ABCF405FCFCA}" sibTransId="{E145E093-BD60-4CD4-AC25-181810050214}"/>
    <dgm:cxn modelId="{825B498F-1721-45BD-9964-72F057BA6572}" srcId="{F1ABEB59-F64F-480A-B4A6-3D898CC0C600}" destId="{740FB37E-83DF-4B37-B46B-3F2C46DF5083}" srcOrd="2" destOrd="0" parTransId="{AAED2D12-0E01-4F49-A2C7-64E95E855D16}" sibTransId="{0DABB6FD-DBA1-4A3A-9169-96DE2C2E5B49}"/>
    <dgm:cxn modelId="{C443C3B6-5B9F-458C-BDB7-E3B42FA44BDF}" type="presOf" srcId="{597F5EFF-F2BC-4F6F-AE9F-394447D51F6D}" destId="{499D4041-6E61-42DD-BA00-B6E47D8F246F}" srcOrd="0" destOrd="0" presId="urn:microsoft.com/office/officeart/2005/8/layout/hProcess9"/>
    <dgm:cxn modelId="{D8A3082C-D0BD-40CC-9A7F-49928F2C3E8E}" srcId="{F1ABEB59-F64F-480A-B4A6-3D898CC0C600}" destId="{597F5EFF-F2BC-4F6F-AE9F-394447D51F6D}" srcOrd="1" destOrd="0" parTransId="{EB99ADF5-7AAE-4165-99C4-4D95FBF3EC1C}" sibTransId="{6DC2A3E6-5ACC-4841-BE8F-FC724C33F2C8}"/>
    <dgm:cxn modelId="{F3D61F02-D6AA-41EF-B2C9-CFAD35A67EC8}" type="presOf" srcId="{F1ABEB59-F64F-480A-B4A6-3D898CC0C600}" destId="{D45C20D2-2F56-4B37-A82C-47C79D942FB7}" srcOrd="0" destOrd="0" presId="urn:microsoft.com/office/officeart/2005/8/layout/hProcess9"/>
    <dgm:cxn modelId="{060C2DB1-B5E9-4126-8050-721993C9D626}" type="presOf" srcId="{C75761E8-14E3-4711-A700-71E264A13571}" destId="{E4F5330D-C4E4-411F-9183-04CE12A1C602}" srcOrd="0" destOrd="0" presId="urn:microsoft.com/office/officeart/2005/8/layout/hProcess9"/>
    <dgm:cxn modelId="{BFCECA80-9C20-46B6-BAF7-927CCBA68080}" type="presOf" srcId="{740FB37E-83DF-4B37-B46B-3F2C46DF5083}" destId="{F28D7337-6A20-4657-A12F-1BFC503A1657}" srcOrd="0" destOrd="0" presId="urn:microsoft.com/office/officeart/2005/8/layout/hProcess9"/>
    <dgm:cxn modelId="{2D8D7C8F-0DB3-435F-ABB7-C3C79883DF39}" type="presParOf" srcId="{D45C20D2-2F56-4B37-A82C-47C79D942FB7}" destId="{8C1E4639-2470-4010-8C6A-54D1D3DB6C9A}" srcOrd="0" destOrd="0" presId="urn:microsoft.com/office/officeart/2005/8/layout/hProcess9"/>
    <dgm:cxn modelId="{3F2D0B51-928C-4723-A421-DEA0009B65A1}" type="presParOf" srcId="{D45C20D2-2F56-4B37-A82C-47C79D942FB7}" destId="{DE9F09EA-70D2-4AF4-B909-E55F482E839B}" srcOrd="1" destOrd="0" presId="urn:microsoft.com/office/officeart/2005/8/layout/hProcess9"/>
    <dgm:cxn modelId="{B7175395-68F9-45A2-9A32-9DFD6310FF1C}" type="presParOf" srcId="{DE9F09EA-70D2-4AF4-B909-E55F482E839B}" destId="{E4F5330D-C4E4-411F-9183-04CE12A1C602}" srcOrd="0" destOrd="0" presId="urn:microsoft.com/office/officeart/2005/8/layout/hProcess9"/>
    <dgm:cxn modelId="{2E694105-3C9C-46E7-AD3E-00DB439E908B}" type="presParOf" srcId="{DE9F09EA-70D2-4AF4-B909-E55F482E839B}" destId="{B8EDD295-05CC-4021-A763-EF127A0B2FC3}" srcOrd="1" destOrd="0" presId="urn:microsoft.com/office/officeart/2005/8/layout/hProcess9"/>
    <dgm:cxn modelId="{24AE9C9A-4876-49DA-986C-7095173AF4BB}" type="presParOf" srcId="{DE9F09EA-70D2-4AF4-B909-E55F482E839B}" destId="{499D4041-6E61-42DD-BA00-B6E47D8F246F}" srcOrd="2" destOrd="0" presId="urn:microsoft.com/office/officeart/2005/8/layout/hProcess9"/>
    <dgm:cxn modelId="{E9C12DD7-E96B-427A-AB14-202B8A02CF09}" type="presParOf" srcId="{DE9F09EA-70D2-4AF4-B909-E55F482E839B}" destId="{B669CD16-E502-4CA2-B122-73F962D5183E}" srcOrd="3" destOrd="0" presId="urn:microsoft.com/office/officeart/2005/8/layout/hProcess9"/>
    <dgm:cxn modelId="{4591885A-DDF3-4C34-8622-EA5C3FC9EA28}" type="presParOf" srcId="{DE9F09EA-70D2-4AF4-B909-E55F482E839B}" destId="{F28D7337-6A20-4657-A12F-1BFC503A165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1E4639-2470-4010-8C6A-54D1D3DB6C9A}">
      <dsp:nvSpPr>
        <dsp:cNvPr id="0" name=""/>
        <dsp:cNvSpPr/>
      </dsp:nvSpPr>
      <dsp:spPr>
        <a:xfrm>
          <a:off x="885698" y="0"/>
          <a:ext cx="5018957" cy="234026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5330D-C4E4-411F-9183-04CE12A1C602}">
      <dsp:nvSpPr>
        <dsp:cNvPr id="0" name=""/>
        <dsp:cNvSpPr/>
      </dsp:nvSpPr>
      <dsp:spPr>
        <a:xfrm>
          <a:off x="72015" y="1260136"/>
          <a:ext cx="1771396" cy="9361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Private Corporations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PROFIT</a:t>
          </a:r>
          <a:endParaRPr lang="en-GB" sz="1500" kern="1200" dirty="0"/>
        </a:p>
      </dsp:txBody>
      <dsp:txXfrm>
        <a:off x="117712" y="1305833"/>
        <a:ext cx="1680002" cy="844710"/>
      </dsp:txXfrm>
    </dsp:sp>
    <dsp:sp modelId="{499D4041-6E61-42DD-BA00-B6E47D8F246F}">
      <dsp:nvSpPr>
        <dsp:cNvPr id="0" name=""/>
        <dsp:cNvSpPr/>
      </dsp:nvSpPr>
      <dsp:spPr>
        <a:xfrm>
          <a:off x="72015" y="108007"/>
          <a:ext cx="1771396" cy="9361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National and local government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PUBLIC OPINION</a:t>
          </a:r>
          <a:endParaRPr lang="en-GB" sz="1500" kern="1200" dirty="0"/>
        </a:p>
      </dsp:txBody>
      <dsp:txXfrm>
        <a:off x="117712" y="153704"/>
        <a:ext cx="1680002" cy="844710"/>
      </dsp:txXfrm>
    </dsp:sp>
    <dsp:sp modelId="{F28D7337-6A20-4657-A12F-1BFC503A1657}">
      <dsp:nvSpPr>
        <dsp:cNvPr id="0" name=""/>
        <dsp:cNvSpPr/>
      </dsp:nvSpPr>
      <dsp:spPr>
        <a:xfrm>
          <a:off x="3528386" y="684076"/>
          <a:ext cx="1771396" cy="9361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Voluntary and Community Sector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CLIENT</a:t>
          </a:r>
          <a:endParaRPr lang="en-GB" sz="1500" kern="1200" dirty="0"/>
        </a:p>
      </dsp:txBody>
      <dsp:txXfrm>
        <a:off x="3574083" y="729773"/>
        <a:ext cx="1680002" cy="8447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335EC-D0FA-4EAD-ADED-1579B3E4FF54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89475"/>
            <a:ext cx="5392737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665ED-1D43-43F8-8C34-07879C6E3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93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E665ED-1D43-43F8-8C34-07879C6E34B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941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E665ED-1D43-43F8-8C34-07879C6E34B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36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73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29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46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80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1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36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07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78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523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44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40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A96CF-C58D-4023-99DB-F02F176F9EE7}" type="datetimeFigureOut">
              <a:rPr lang="en-GB" smtClean="0"/>
              <a:t>30/10/2015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27E91-BEC0-4548-B145-75AAB9E63F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16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7772400" cy="2232248"/>
          </a:xfr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Autofit/>
          </a:bodyPr>
          <a:lstStyle/>
          <a:p>
            <a:r>
              <a:rPr lang="en-GB" sz="3600" dirty="0" smtClean="0">
                <a:effectLst/>
                <a:latin typeface="arial"/>
              </a:rPr>
              <a:t>‘Adapt </a:t>
            </a:r>
            <a:r>
              <a:rPr lang="en-GB" sz="3600" dirty="0">
                <a:effectLst/>
                <a:latin typeface="arial"/>
              </a:rPr>
              <a:t>or Perish'; Exploring voluntary and community sector responses to deep change within the criminal justice landscape.</a:t>
            </a:r>
            <a:endParaRPr lang="en-GB" sz="360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4005" y="4835735"/>
            <a:ext cx="6400800" cy="1217085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GB" dirty="0"/>
          </a:p>
        </p:txBody>
      </p:sp>
      <p:pic>
        <p:nvPicPr>
          <p:cNvPr id="4" name="Picture 3" descr="Keele_Logo_stacke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375509"/>
            <a:ext cx="1382395" cy="4972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94" y="5226601"/>
            <a:ext cx="1878965" cy="795020"/>
          </a:xfrm>
          <a:prstGeom prst="rect">
            <a:avLst/>
          </a:prstGeom>
          <a:noFill/>
        </p:spPr>
      </p:pic>
      <p:pic>
        <p:nvPicPr>
          <p:cNvPr id="6" name="Picture 5" descr="https://www.leverhulme.ac.uk/sites/default/files/imported_images/440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5230" y="5193581"/>
            <a:ext cx="1402715" cy="8280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267744" y="3193554"/>
            <a:ext cx="405172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Principal Investigator – </a:t>
            </a:r>
            <a:r>
              <a:rPr lang="en-GB" dirty="0" err="1" smtClean="0"/>
              <a:t>Dr.</a:t>
            </a:r>
            <a:r>
              <a:rPr lang="en-GB" dirty="0" smtClean="0"/>
              <a:t> Mary Corcoran</a:t>
            </a:r>
          </a:p>
          <a:p>
            <a:r>
              <a:rPr lang="en-GB" dirty="0" smtClean="0"/>
              <a:t>Co-investigator – Kate Williams</a:t>
            </a:r>
          </a:p>
          <a:p>
            <a:r>
              <a:rPr lang="en-GB" dirty="0" smtClean="0"/>
              <a:t>Research Associate – </a:t>
            </a:r>
            <a:r>
              <a:rPr lang="en-GB" dirty="0" err="1" smtClean="0"/>
              <a:t>Prof.</a:t>
            </a:r>
            <a:r>
              <a:rPr lang="en-GB" dirty="0" smtClean="0"/>
              <a:t> Mike Maguire</a:t>
            </a:r>
          </a:p>
          <a:p>
            <a:r>
              <a:rPr lang="en-GB" dirty="0" smtClean="0"/>
              <a:t>Research Associate – </a:t>
            </a:r>
            <a:r>
              <a:rPr lang="en-GB" dirty="0" err="1" smtClean="0"/>
              <a:t>Dr.</a:t>
            </a:r>
            <a:r>
              <a:rPr lang="en-GB" dirty="0" smtClean="0"/>
              <a:t> Kelly Prince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49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714202"/>
          </a:xfrm>
        </p:spPr>
        <p:txBody>
          <a:bodyPr>
            <a:noAutofit/>
          </a:bodyPr>
          <a:lstStyle/>
          <a:p>
            <a:r>
              <a:rPr lang="en-GB" dirty="0" smtClean="0"/>
              <a:t>The Project:</a:t>
            </a:r>
            <a:r>
              <a:rPr lang="en-GB" sz="3600" smtClean="0"/>
              <a:t/>
            </a:r>
            <a:br>
              <a:rPr lang="en-GB" sz="3600" smtClean="0"/>
            </a:b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96044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Who: academic team from </a:t>
            </a:r>
            <a:r>
              <a:rPr lang="en-GB" sz="2800" dirty="0" err="1" smtClean="0"/>
              <a:t>Keele</a:t>
            </a:r>
            <a:r>
              <a:rPr lang="en-GB" sz="2800" dirty="0" smtClean="0"/>
              <a:t>, Aberystwyth and South Wales Universities, in partnership with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 smtClean="0"/>
              <a:t>Where: England and Wales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When: Funded by </a:t>
            </a:r>
            <a:r>
              <a:rPr lang="en-GB" sz="2800" dirty="0" err="1" smtClean="0"/>
              <a:t>Leverhulme</a:t>
            </a:r>
            <a:r>
              <a:rPr lang="en-GB" sz="2800" dirty="0" smtClean="0"/>
              <a:t> Trust, beginning April 2015 and ending March 2017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09950"/>
            <a:ext cx="426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848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208912" cy="5040560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dirty="0" smtClean="0"/>
          </a:p>
          <a:p>
            <a:r>
              <a:rPr lang="en-GB" sz="2200" dirty="0" smtClean="0"/>
              <a:t>4000 voluntary sector organisations (VSOs) are working with offenders (</a:t>
            </a:r>
            <a:r>
              <a:rPr lang="en-GB" sz="2200" dirty="0" err="1" smtClean="0"/>
              <a:t>Gojkovic</a:t>
            </a:r>
            <a:r>
              <a:rPr lang="en-GB" sz="2200" dirty="0" smtClean="0"/>
              <a:t> </a:t>
            </a:r>
            <a:r>
              <a:rPr lang="en-GB" sz="2200" i="1" dirty="0" smtClean="0"/>
              <a:t>et al.</a:t>
            </a:r>
            <a:r>
              <a:rPr lang="en-GB" sz="2200" dirty="0" smtClean="0"/>
              <a:t>, 2011).</a:t>
            </a:r>
          </a:p>
          <a:p>
            <a:pPr marL="0" indent="0">
              <a:buNone/>
            </a:pPr>
            <a:endParaRPr lang="en-GB" sz="2200" dirty="0"/>
          </a:p>
          <a:p>
            <a:r>
              <a:rPr lang="en-GB" sz="2200" dirty="0" smtClean="0"/>
              <a:t>Accommodation, employment training and education, mentoring, legal advice,  drug and alcohol support etc.  </a:t>
            </a:r>
          </a:p>
          <a:p>
            <a:pPr marL="0" indent="0">
              <a:buNone/>
            </a:pPr>
            <a:endParaRPr lang="en-GB" sz="2200" dirty="0" smtClean="0"/>
          </a:p>
          <a:p>
            <a:r>
              <a:rPr lang="en-GB" sz="2200" dirty="0" smtClean="0"/>
              <a:t> Advantage (</a:t>
            </a:r>
            <a:r>
              <a:rPr lang="en-GB" sz="2200" i="1" dirty="0" smtClean="0"/>
              <a:t>perceived</a:t>
            </a:r>
            <a:r>
              <a:rPr lang="en-GB" sz="2200" dirty="0" smtClean="0"/>
              <a:t>) of voluntary sector (VS) over state and private companies:</a:t>
            </a:r>
          </a:p>
          <a:p>
            <a:endParaRPr lang="en-GB" sz="2900" dirty="0"/>
          </a:p>
          <a:p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43263623"/>
              </p:ext>
            </p:extLst>
          </p:nvPr>
        </p:nvGraphicFramePr>
        <p:xfrm>
          <a:off x="755576" y="4293096"/>
          <a:ext cx="5904656" cy="2340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7150521" y="4591397"/>
            <a:ext cx="1512168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Effective delivery of support to marginalised groups and communities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004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/>
              <a:t>Background: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32859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7200" dirty="0" smtClean="0"/>
              <a:t>The criminal justice voluntary sector is going through a period of deep change:</a:t>
            </a:r>
          </a:p>
          <a:p>
            <a:pPr marL="0" indent="0">
              <a:buNone/>
            </a:pPr>
            <a:endParaRPr lang="en-GB" sz="7200" dirty="0"/>
          </a:p>
          <a:p>
            <a:pPr lvl="1">
              <a:buFont typeface="Arial" charset="0"/>
              <a:buChar char="•"/>
            </a:pPr>
            <a:r>
              <a:rPr lang="en-GB" sz="7200" dirty="0" smtClean="0"/>
              <a:t>New Labour - ‘competitive’ </a:t>
            </a:r>
            <a:r>
              <a:rPr lang="en-GB" sz="7200" dirty="0"/>
              <a:t>public </a:t>
            </a:r>
            <a:r>
              <a:rPr lang="en-GB" sz="7200" dirty="0" smtClean="0"/>
              <a:t>services. </a:t>
            </a:r>
          </a:p>
          <a:p>
            <a:pPr marL="457200" lvl="1" indent="0">
              <a:buNone/>
            </a:pPr>
            <a:endParaRPr lang="en-GB" sz="7200" dirty="0" smtClean="0"/>
          </a:p>
          <a:p>
            <a:pPr lvl="1">
              <a:buFont typeface="Arial" charset="0"/>
              <a:buChar char="•"/>
            </a:pPr>
            <a:r>
              <a:rPr lang="en-GB" sz="7200" i="1" dirty="0" smtClean="0"/>
              <a:t>Transforming </a:t>
            </a:r>
            <a:r>
              <a:rPr lang="en-GB" sz="7200" i="1" dirty="0"/>
              <a:t>Rehabilitation(2013)</a:t>
            </a:r>
            <a:r>
              <a:rPr lang="en-GB" sz="7200" dirty="0"/>
              <a:t> </a:t>
            </a:r>
            <a:r>
              <a:rPr lang="en-GB" sz="7200" dirty="0" smtClean="0"/>
              <a:t>policy </a:t>
            </a:r>
          </a:p>
          <a:p>
            <a:pPr lvl="2">
              <a:buFont typeface="Arial" charset="0"/>
              <a:buChar char="•"/>
            </a:pPr>
            <a:r>
              <a:rPr lang="en-GB" sz="7200" dirty="0"/>
              <a:t>Probation Service now largely </a:t>
            </a:r>
            <a:r>
              <a:rPr lang="en-GB" sz="7200" dirty="0" smtClean="0"/>
              <a:t>privatised</a:t>
            </a:r>
          </a:p>
          <a:p>
            <a:pPr lvl="2">
              <a:buFont typeface="Arial" charset="0"/>
              <a:buChar char="•"/>
            </a:pPr>
            <a:r>
              <a:rPr lang="en-GB" sz="7200" dirty="0" smtClean="0"/>
              <a:t> Community </a:t>
            </a:r>
            <a:r>
              <a:rPr lang="en-GB" sz="7200" dirty="0"/>
              <a:t>Rehabilitation </a:t>
            </a:r>
            <a:r>
              <a:rPr lang="en-GB" sz="7200" dirty="0" smtClean="0"/>
              <a:t>Companies </a:t>
            </a:r>
          </a:p>
          <a:p>
            <a:pPr lvl="2">
              <a:buFont typeface="Arial" charset="0"/>
              <a:buChar char="•"/>
            </a:pPr>
            <a:endParaRPr lang="en-GB" sz="7200" dirty="0"/>
          </a:p>
          <a:p>
            <a:pPr lvl="1">
              <a:buFont typeface="Arial" charset="0"/>
              <a:buChar char="•"/>
            </a:pPr>
            <a:r>
              <a:rPr lang="en-GB" sz="7200" dirty="0" smtClean="0"/>
              <a:t>Co-optation of the voluntary sector by the state (Ware, 1989; </a:t>
            </a:r>
            <a:r>
              <a:rPr lang="en-GB" sz="7200" dirty="0" err="1" smtClean="0"/>
              <a:t>Wolch</a:t>
            </a:r>
            <a:r>
              <a:rPr lang="en-GB" sz="7200" dirty="0" smtClean="0"/>
              <a:t>, 1990)</a:t>
            </a:r>
          </a:p>
          <a:p>
            <a:pPr lvl="1">
              <a:buFont typeface="Arial" charset="0"/>
              <a:buChar char="•"/>
            </a:pPr>
            <a:endParaRPr lang="en-GB" sz="7200" dirty="0" smtClean="0"/>
          </a:p>
          <a:p>
            <a:pPr lvl="1">
              <a:buFont typeface="Arial" charset="0"/>
              <a:buChar char="•"/>
            </a:pPr>
            <a:r>
              <a:rPr lang="en-GB" sz="7200" dirty="0" smtClean="0"/>
              <a:t>Compromise to their distinctive social mission (Gill and </a:t>
            </a:r>
            <a:r>
              <a:rPr lang="en-GB" sz="7200" dirty="0" err="1" smtClean="0"/>
              <a:t>Mawby</a:t>
            </a:r>
            <a:r>
              <a:rPr lang="en-GB" sz="7200" dirty="0" smtClean="0"/>
              <a:t>, 1990; Seddon, 2007).</a:t>
            </a:r>
          </a:p>
          <a:p>
            <a:pPr lvl="1">
              <a:buFont typeface="Arial" charset="0"/>
              <a:buChar char="•"/>
            </a:pPr>
            <a:endParaRPr lang="en-GB" sz="7200" dirty="0" smtClean="0"/>
          </a:p>
          <a:p>
            <a:pPr lvl="1">
              <a:buFont typeface="Arial" charset="0"/>
              <a:buChar char="•"/>
            </a:pPr>
            <a:r>
              <a:rPr lang="en-GB" sz="7200" dirty="0" smtClean="0"/>
              <a:t>Voluntary sector is prey to assimilation by predatory commercial interests (McKay </a:t>
            </a:r>
            <a:r>
              <a:rPr lang="en-GB" sz="7200" i="1" dirty="0" smtClean="0"/>
              <a:t>et al</a:t>
            </a:r>
            <a:r>
              <a:rPr lang="en-GB" sz="7200" dirty="0" smtClean="0"/>
              <a:t>., 2011)</a:t>
            </a:r>
          </a:p>
          <a:p>
            <a:pPr marL="457200" lvl="1" indent="0">
              <a:buNone/>
            </a:pPr>
            <a:endParaRPr lang="en-GB" sz="7200" dirty="0" smtClean="0"/>
          </a:p>
          <a:p>
            <a:pPr lvl="1">
              <a:buFont typeface="Arial" charset="0"/>
              <a:buChar char="•"/>
            </a:pPr>
            <a:r>
              <a:rPr lang="en-GB" sz="7200" dirty="0" smtClean="0"/>
              <a:t>Profiting from punishment (Rodrigues, 2007).</a:t>
            </a:r>
          </a:p>
          <a:p>
            <a:pPr marL="457200" lvl="1" indent="0">
              <a:buNone/>
            </a:pPr>
            <a:endParaRPr lang="en-GB" sz="7200" dirty="0" smtClean="0"/>
          </a:p>
          <a:p>
            <a:pPr lvl="1">
              <a:buFont typeface="Arial" charset="0"/>
              <a:buChar char="•"/>
            </a:pPr>
            <a:r>
              <a:rPr lang="en-GB" sz="7200" dirty="0" smtClean="0"/>
              <a:t>‘</a:t>
            </a:r>
            <a:r>
              <a:rPr lang="en-GB" sz="7200" dirty="0"/>
              <a:t>A</a:t>
            </a:r>
            <a:r>
              <a:rPr lang="en-GB" sz="7200" dirty="0" smtClean="0"/>
              <a:t>dapt or perish’ (Stephen </a:t>
            </a:r>
            <a:r>
              <a:rPr lang="en-GB" sz="7200" dirty="0" err="1" smtClean="0"/>
              <a:t>Bubb</a:t>
            </a:r>
            <a:r>
              <a:rPr lang="en-GB" sz="7200" dirty="0" smtClean="0"/>
              <a:t>, National Association of Chief Executives of Voluntary Organisations).</a:t>
            </a:r>
          </a:p>
          <a:p>
            <a:pPr>
              <a:buFont typeface="Arial" charset="0"/>
              <a:buChar char="•"/>
            </a:pPr>
            <a:endParaRPr lang="en-GB" dirty="0" smtClean="0"/>
          </a:p>
          <a:p>
            <a:pPr lvl="1">
              <a:buFont typeface="Arial" charset="0"/>
              <a:buChar char="•"/>
            </a:pPr>
            <a:endParaRPr lang="en-GB" dirty="0" smtClean="0"/>
          </a:p>
          <a:p>
            <a:pPr lvl="1">
              <a:buFont typeface="Arial" charset="0"/>
              <a:buChar char="•"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7557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 Aim: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This research will explore whether, to what degree, and why different kinds of voluntary </a:t>
            </a:r>
            <a:r>
              <a:rPr lang="en-GB" dirty="0"/>
              <a:t>s</a:t>
            </a:r>
            <a:r>
              <a:rPr lang="en-GB" dirty="0" smtClean="0"/>
              <a:t>ector </a:t>
            </a:r>
            <a:r>
              <a:rPr lang="en-GB" dirty="0"/>
              <a:t>o</a:t>
            </a:r>
            <a:r>
              <a:rPr lang="en-GB" dirty="0" smtClean="0"/>
              <a:t>rganisations (VSOs) may be changing, standing still, accommodating, adapting, resisting, innovating within, or withdrawing from working in the field of criminal justice?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 We will do this by using 4 key analytical themes: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540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1628800"/>
            <a:ext cx="777686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000" b="1" dirty="0" err="1" smtClean="0"/>
              <a:t>Marketisation</a:t>
            </a:r>
            <a:r>
              <a:rPr lang="en-GB" sz="2000" b="1" dirty="0" smtClean="0"/>
              <a:t>:  </a:t>
            </a:r>
            <a:r>
              <a:rPr lang="en-GB" sz="2000" dirty="0" smtClean="0"/>
              <a:t>We have now shifted from a </a:t>
            </a:r>
            <a:r>
              <a:rPr lang="en-GB" sz="2000" dirty="0" err="1" smtClean="0"/>
              <a:t>welfarist</a:t>
            </a:r>
            <a:r>
              <a:rPr lang="en-GB" sz="2000" dirty="0" smtClean="0"/>
              <a:t> social economy to a market economy in criminal justice. </a:t>
            </a:r>
          </a:p>
          <a:p>
            <a:endParaRPr lang="en-GB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2000" b="1" dirty="0" err="1" smtClean="0"/>
              <a:t>Professionalisation</a:t>
            </a:r>
            <a:r>
              <a:rPr lang="en-GB" sz="2000" b="1" dirty="0" smtClean="0"/>
              <a:t>:  </a:t>
            </a:r>
            <a:r>
              <a:rPr lang="en-GB" sz="2000" dirty="0" smtClean="0"/>
              <a:t>VSOs are having to change their practice and work in the resettlement market. </a:t>
            </a:r>
          </a:p>
          <a:p>
            <a:endParaRPr lang="en-GB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2000" b="1" dirty="0" smtClean="0"/>
              <a:t>Penal Drift</a:t>
            </a:r>
            <a:r>
              <a:rPr lang="en-GB" sz="2000" b="1" dirty="0"/>
              <a:t>: </a:t>
            </a:r>
            <a:r>
              <a:rPr lang="en-GB" sz="2000" dirty="0" smtClean="0"/>
              <a:t>This is a shift from a social care approach to clients, to one that is more punitive – supervision, monitoring, reporting.  </a:t>
            </a:r>
          </a:p>
          <a:p>
            <a:endParaRPr lang="en-GB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2000" b="1" dirty="0" smtClean="0"/>
              <a:t>Partnerships and Networks: </a:t>
            </a:r>
            <a:r>
              <a:rPr lang="en-GB" sz="2000" dirty="0"/>
              <a:t>In order to operate in a competitive environment, many VSOs are </a:t>
            </a:r>
            <a:r>
              <a:rPr lang="en-GB" sz="2000" dirty="0" smtClean="0"/>
              <a:t>merging with others, </a:t>
            </a:r>
            <a:r>
              <a:rPr lang="en-GB" sz="2000" dirty="0"/>
              <a:t>or entering into partnerships </a:t>
            </a:r>
            <a:r>
              <a:rPr lang="en-GB" sz="2000"/>
              <a:t>with </a:t>
            </a:r>
            <a:r>
              <a:rPr lang="en-GB" sz="2000" smtClean="0"/>
              <a:t>for </a:t>
            </a:r>
            <a:r>
              <a:rPr lang="en-GB" sz="2000" dirty="0"/>
              <a:t>profit organisations.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76672"/>
            <a:ext cx="7344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Key Themes: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82676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Data collection: Mixed methods approach: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sz="3000" dirty="0">
                <a:solidFill>
                  <a:prstClr val="black"/>
                </a:solidFill>
              </a:rPr>
              <a:t>A survey </a:t>
            </a:r>
            <a:r>
              <a:rPr lang="en-GB" sz="3000" dirty="0" smtClean="0">
                <a:solidFill>
                  <a:prstClr val="black"/>
                </a:solidFill>
              </a:rPr>
              <a:t>involving projects and individuals working in </a:t>
            </a:r>
            <a:r>
              <a:rPr lang="en-GB" sz="3000" dirty="0">
                <a:solidFill>
                  <a:prstClr val="black"/>
                </a:solidFill>
              </a:rPr>
              <a:t>the criminal justice voluntary </a:t>
            </a:r>
            <a:r>
              <a:rPr lang="en-GB" sz="3000" dirty="0" smtClean="0">
                <a:solidFill>
                  <a:prstClr val="black"/>
                </a:solidFill>
              </a:rPr>
              <a:t>sector (n=300 responses)</a:t>
            </a:r>
          </a:p>
          <a:p>
            <a:pPr marL="0" lvl="0" indent="0">
              <a:buNone/>
            </a:pPr>
            <a:endParaRPr lang="en-GB" sz="3000" dirty="0">
              <a:solidFill>
                <a:prstClr val="black"/>
              </a:solidFill>
            </a:endParaRPr>
          </a:p>
          <a:p>
            <a:pPr lvl="0"/>
            <a:r>
              <a:rPr lang="en-GB" sz="3000" dirty="0" smtClean="0">
                <a:solidFill>
                  <a:prstClr val="black"/>
                </a:solidFill>
              </a:rPr>
              <a:t>5 Case </a:t>
            </a:r>
            <a:r>
              <a:rPr lang="en-GB" sz="3000" dirty="0">
                <a:solidFill>
                  <a:prstClr val="black"/>
                </a:solidFill>
              </a:rPr>
              <a:t>studies, including site visits, interviews with </a:t>
            </a:r>
            <a:r>
              <a:rPr lang="en-GB" sz="3000" dirty="0" smtClean="0">
                <a:solidFill>
                  <a:prstClr val="black"/>
                </a:solidFill>
              </a:rPr>
              <a:t>staff/volunteers, </a:t>
            </a:r>
            <a:r>
              <a:rPr lang="en-GB" sz="3000" dirty="0">
                <a:solidFill>
                  <a:prstClr val="black"/>
                </a:solidFill>
              </a:rPr>
              <a:t>document analysis and focus </a:t>
            </a:r>
            <a:r>
              <a:rPr lang="en-GB" sz="3000" dirty="0" smtClean="0">
                <a:solidFill>
                  <a:prstClr val="black"/>
                </a:solidFill>
              </a:rPr>
              <a:t>groups</a:t>
            </a:r>
          </a:p>
          <a:p>
            <a:pPr marL="0" lvl="0" indent="0">
              <a:buNone/>
            </a:pPr>
            <a:endParaRPr lang="en-GB" sz="3000" dirty="0" smtClean="0">
              <a:solidFill>
                <a:prstClr val="black"/>
              </a:solidFill>
            </a:endParaRPr>
          </a:p>
          <a:p>
            <a:pPr lvl="0"/>
            <a:r>
              <a:rPr lang="en-GB" sz="3000" dirty="0" smtClean="0">
                <a:solidFill>
                  <a:prstClr val="black"/>
                </a:solidFill>
              </a:rPr>
              <a:t>We will conduct interviews – </a:t>
            </a:r>
          </a:p>
          <a:p>
            <a:pPr lvl="1"/>
            <a:r>
              <a:rPr lang="en-GB" sz="2600" dirty="0" smtClean="0">
                <a:solidFill>
                  <a:prstClr val="black"/>
                </a:solidFill>
              </a:rPr>
              <a:t>In partner organisations</a:t>
            </a:r>
          </a:p>
          <a:p>
            <a:pPr lvl="1"/>
            <a:r>
              <a:rPr lang="en-GB" sz="2600" dirty="0" smtClean="0">
                <a:solidFill>
                  <a:prstClr val="black"/>
                </a:solidFill>
              </a:rPr>
              <a:t>In criminal justice VSOs outside of the case studies</a:t>
            </a:r>
          </a:p>
          <a:p>
            <a:pPr lvl="1"/>
            <a:r>
              <a:rPr lang="en-GB" sz="2600" dirty="0" smtClean="0">
                <a:solidFill>
                  <a:prstClr val="black"/>
                </a:solidFill>
              </a:rPr>
              <a:t>With key policy and commissioning stakeholders</a:t>
            </a:r>
            <a:endParaRPr lang="en-GB" sz="2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9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hypotheses: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i="1" dirty="0" smtClean="0"/>
              <a:t>Complex and varied </a:t>
            </a:r>
            <a:r>
              <a:rPr lang="en-GB" dirty="0" smtClean="0"/>
              <a:t>responses to structural change - moving beyond the binary of ‘adapt or perish’.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ounter-narratives or counter trends might be discernible - which we characterise tenuously as ‘resilience’.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‘</a:t>
            </a:r>
            <a:r>
              <a:rPr lang="en-GB" dirty="0"/>
              <a:t>Resilience’ encapsulates the ability of the sector to balance its ‘survival imperative’ with its ‘distinctiveness imperative’ (Salomon, 2013: 3): it materialises where VSOs find ways of ‘meeting competition’ while retaining their social mission (ibid: 60-61); sustaining their advocacy role while forging partnerships with business or state bodies; and combining new ventures while engaging communities, for example. 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1386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Timely and pertinent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This project will: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Address a gap in scholarship (empirical research, and, the consideration of space for resilience and resistance)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Provide information for policy makers and commissioners on factors which enable or hinder VS service provision in offender resettlement. </a:t>
            </a:r>
          </a:p>
          <a:p>
            <a:pPr lvl="1"/>
            <a:endParaRPr lang="en-GB" dirty="0" smtClean="0"/>
          </a:p>
          <a:p>
            <a:pPr lvl="1"/>
            <a:r>
              <a:rPr lang="en-GB" dirty="0"/>
              <a:t>Involve and share information with the sector throughout the project and dissemination strategy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865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2.0.3121"/>
  <p:tag name="PPTVERSION" val="14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672</Words>
  <Application>Microsoft Office PowerPoint</Application>
  <PresentationFormat>On-screen Show (4:3)</PresentationFormat>
  <Paragraphs>87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‘Adapt or Perish'; Exploring voluntary and community sector responses to deep change within the criminal justice landscape.</vt:lpstr>
      <vt:lpstr>The Project: </vt:lpstr>
      <vt:lpstr>Introduction:</vt:lpstr>
      <vt:lpstr>Background:</vt:lpstr>
      <vt:lpstr>Research  Aim:</vt:lpstr>
      <vt:lpstr>PowerPoint Presentation</vt:lpstr>
      <vt:lpstr>Data collection: Mixed methods approach:</vt:lpstr>
      <vt:lpstr>Two hypotheses:</vt:lpstr>
      <vt:lpstr>Conclusion</vt:lpstr>
    </vt:vector>
  </TitlesOfParts>
  <Company>Keele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Resilience Project – voluntary sector adaptation and resilience in the mixed economy of resettlement.</dc:title>
  <dc:creator>KeeleUni</dc:creator>
  <cp:lastModifiedBy>KeeleUni</cp:lastModifiedBy>
  <cp:revision>75</cp:revision>
  <cp:lastPrinted>2015-09-30T10:44:11Z</cp:lastPrinted>
  <dcterms:created xsi:type="dcterms:W3CDTF">2015-09-15T13:16:25Z</dcterms:created>
  <dcterms:modified xsi:type="dcterms:W3CDTF">2015-10-30T14:07:45Z</dcterms:modified>
</cp:coreProperties>
</file>